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586" y="-203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865718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3471034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49867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1396607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2115135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2765337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1167069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177981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34405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760438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AD7AE5-C913-49D6-A821-44269DC1EAF9}" type="datetimeFigureOut">
              <a:rPr kumimoji="1" lang="ja-JP" altLang="en-US" smtClean="0"/>
              <a:t>2025/3/26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1961705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B9AD7AE5-C913-49D6-A821-44269DC1EAF9}" type="datetimeFigureOut">
              <a:rPr kumimoji="1" lang="ja-JP" altLang="en-US" smtClean="0"/>
              <a:t>2025/3/26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BEF95322-2FA3-4546-885A-C5B6D6346909}" type="slidenum">
              <a:rPr kumimoji="1" lang="ja-JP" altLang="en-US" smtClean="0"/>
              <a:t>‹#›</a:t>
            </a:fld>
            <a:endParaRPr kumimoji="1" lang="ja-JP" altLang="en-US"/>
          </a:p>
        </p:txBody>
      </p:sp>
    </p:spTree>
    <p:extLst>
      <p:ext uri="{BB962C8B-B14F-4D97-AF65-F5344CB8AC3E}">
        <p14:creationId xmlns:p14="http://schemas.microsoft.com/office/powerpoint/2010/main" val="9946812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テキスト ボックス 53">
            <a:extLst>
              <a:ext uri="{FF2B5EF4-FFF2-40B4-BE49-F238E27FC236}">
                <a16:creationId xmlns:a16="http://schemas.microsoft.com/office/drawing/2014/main" id="{DF65574B-F623-6796-8CEE-4828C48F4ED1}"/>
              </a:ext>
            </a:extLst>
          </p:cNvPr>
          <p:cNvSpPr txBox="1">
            <a:spLocks/>
          </p:cNvSpPr>
          <p:nvPr/>
        </p:nvSpPr>
        <p:spPr>
          <a:xfrm>
            <a:off x="335666" y="3553428"/>
            <a:ext cx="6290270" cy="2677656"/>
          </a:xfrm>
          <a:prstGeom prst="rect">
            <a:avLst/>
          </a:prstGeom>
          <a:noFill/>
          <a:ln>
            <a:solidFill>
              <a:schemeClr val="tx1">
                <a:lumMod val="95000"/>
                <a:lumOff val="5000"/>
              </a:schemeClr>
            </a:solidFill>
          </a:ln>
        </p:spPr>
        <p:txBody>
          <a:bodyPr wrap="square" rtlCol="0">
            <a:spAutoFit/>
          </a:bodyPr>
          <a:lstStyle/>
          <a:p>
            <a:pPr marL="406400" indent="-406400" algn="just">
              <a:buNone/>
            </a:pPr>
            <a:r>
              <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r>
              <a:rPr lang="ja-JP" altLang="en-US" sz="105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rPr>
              <a:t>●病院を受診した際の医療費に対する、窓口負担の割合は全国共通なのに、保険料は市町村によっ</a:t>
            </a: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r>
              <a:rPr lang="ja-JP" altLang="en-US" sz="105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rPr>
              <a:t>て異なっています。</a:t>
            </a: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r>
              <a:rPr lang="ja-JP" altLang="en-US" sz="105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rPr>
              <a:t>●少子高齢化で加入者数が減少する一方、</a:t>
            </a:r>
            <a:r>
              <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rPr>
              <a:t>人当たり医療費が増加。小規模な市町村では、高額医療</a:t>
            </a: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r>
              <a:rPr lang="ja-JP" altLang="en-US" sz="105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rPr>
              <a:t>が発生すると保険料が増加するリスクが高まります。</a:t>
            </a: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r>
              <a:rPr lang="ja-JP" altLang="en-US" sz="105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1D0B672F-F423-D27C-70DA-6861F7A5D766}"/>
              </a:ext>
            </a:extLst>
          </p:cNvPr>
          <p:cNvSpPr txBox="1"/>
          <p:nvPr/>
        </p:nvSpPr>
        <p:spPr>
          <a:xfrm>
            <a:off x="232064" y="196380"/>
            <a:ext cx="3429000" cy="253916"/>
          </a:xfrm>
          <a:prstGeom prst="rect">
            <a:avLst/>
          </a:prstGeom>
          <a:noFill/>
        </p:spPr>
        <p:txBody>
          <a:bodyPr wrap="square">
            <a:spAutoFit/>
          </a:bodyPr>
          <a:lstStyle/>
          <a:p>
            <a:pPr algn="just">
              <a:buNone/>
            </a:pPr>
            <a:r>
              <a:rPr lang="ja-JP" altLang="ja-JP" sz="1050" kern="100" dirty="0">
                <a:effectLst/>
                <a:latin typeface="游明朝" panose="02020400000000000000" pitchFamily="18" charset="-128"/>
                <a:ea typeface="ＭＳ ゴシック" panose="020B0609070205080204" pitchFamily="49" charset="-128"/>
                <a:cs typeface="Times New Roman" panose="02020603050405020304" pitchFamily="18" charset="0"/>
              </a:rPr>
              <a:t>別紙１　記載内容文案</a:t>
            </a:r>
            <a:r>
              <a:rPr lang="ja-JP" altLang="ja-JP" sz="1050" kern="100" dirty="0">
                <a:effectLst/>
                <a:latin typeface="游明朝" panose="02020400000000000000" pitchFamily="18" charset="-128"/>
                <a:ea typeface="ＭＳ 明朝" panose="02020609040205080304" pitchFamily="17" charset="-128"/>
                <a:cs typeface="Times New Roman" panose="02020603050405020304" pitchFamily="18" charset="0"/>
              </a:rPr>
              <a:t>（表面）</a:t>
            </a: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8" name="正方形/長方形 47">
            <a:extLst>
              <a:ext uri="{FF2B5EF4-FFF2-40B4-BE49-F238E27FC236}">
                <a16:creationId xmlns:a16="http://schemas.microsoft.com/office/drawing/2014/main" id="{154220B1-E09E-1A01-7BA1-3BBEC46308B8}"/>
              </a:ext>
            </a:extLst>
          </p:cNvPr>
          <p:cNvSpPr/>
          <p:nvPr/>
        </p:nvSpPr>
        <p:spPr>
          <a:xfrm>
            <a:off x="232064" y="450296"/>
            <a:ext cx="6539126" cy="9121967"/>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45584B9D-F363-6947-2594-536573BC205B}"/>
              </a:ext>
            </a:extLst>
          </p:cNvPr>
          <p:cNvSpPr txBox="1"/>
          <p:nvPr/>
        </p:nvSpPr>
        <p:spPr>
          <a:xfrm>
            <a:off x="1122744" y="584596"/>
            <a:ext cx="4143737" cy="253916"/>
          </a:xfrm>
          <a:prstGeom prst="rect">
            <a:avLst/>
          </a:prstGeom>
          <a:noFill/>
          <a:ln>
            <a:noFill/>
          </a:ln>
        </p:spPr>
        <p:txBody>
          <a:bodyPr wrap="square" rtlCol="0">
            <a:spAutoFit/>
          </a:bodyPr>
          <a:lstStyle/>
          <a:p>
            <a:r>
              <a:rPr kumimoji="1" lang="ja-JP" altLang="en-US" sz="1050" dirty="0"/>
              <a:t>福島県　　　　　国民健康保険に加入している皆様へのお知らせ</a:t>
            </a:r>
          </a:p>
        </p:txBody>
      </p:sp>
      <p:sp>
        <p:nvSpPr>
          <p:cNvPr id="51" name="テキスト ボックス 50">
            <a:extLst>
              <a:ext uri="{FF2B5EF4-FFF2-40B4-BE49-F238E27FC236}">
                <a16:creationId xmlns:a16="http://schemas.microsoft.com/office/drawing/2014/main" id="{50360354-EB49-A530-929F-231179398F63}"/>
              </a:ext>
            </a:extLst>
          </p:cNvPr>
          <p:cNvSpPr txBox="1"/>
          <p:nvPr/>
        </p:nvSpPr>
        <p:spPr>
          <a:xfrm>
            <a:off x="335666" y="934568"/>
            <a:ext cx="6290270" cy="2492990"/>
          </a:xfrm>
          <a:prstGeom prst="rect">
            <a:avLst/>
          </a:prstGeom>
          <a:noFill/>
          <a:ln>
            <a:solidFill>
              <a:schemeClr val="tx1">
                <a:lumMod val="95000"/>
                <a:lumOff val="5000"/>
              </a:schemeClr>
            </a:solidFill>
          </a:ln>
        </p:spPr>
        <p:txBody>
          <a:bodyPr wrap="square" rtlCol="0">
            <a:spAutoFit/>
          </a:bodyPr>
          <a:lstStyle/>
          <a:p>
            <a:r>
              <a:rPr kumimoji="1" lang="ja-JP" altLang="en-US" sz="1050" dirty="0"/>
              <a:t>安定的な国民健康保険制度のために、</a:t>
            </a:r>
          </a:p>
          <a:p>
            <a:pPr algn="ctr"/>
            <a:r>
              <a:rPr kumimoji="1" lang="ja-JP" altLang="en-US" dirty="0"/>
              <a:t>保険料水準の統一を目指します。</a:t>
            </a:r>
            <a:endParaRPr kumimoji="1" lang="en-US" altLang="ja-JP" dirty="0"/>
          </a:p>
          <a:p>
            <a:pPr algn="ctr"/>
            <a:endParaRPr kumimoji="1" lang="en-US" altLang="ja-JP" dirty="0"/>
          </a:p>
          <a:p>
            <a:r>
              <a:rPr kumimoji="1" lang="ja-JP" altLang="en-US" sz="1050" dirty="0"/>
              <a:t>　国民健康保険（国保）は、加入者の皆さんからいただく保険料（税）（以下、保険料）や公費負担で運営され、病気やけがをした時に安心して医療を受けられるようにする「支え合い」の制度です。</a:t>
            </a:r>
          </a:p>
          <a:p>
            <a:r>
              <a:rPr kumimoji="1" lang="ja-JP" altLang="en-US" sz="1050" dirty="0"/>
              <a:t>　現在、保険料は市町村ごとに異なっています。福島県では、国保制度を将来にわたって安定的で持続可能なものとするため、福島県全体の加入者の皆さんで保険料を負担し支え合う「保険料水準の統一」を目指します。</a:t>
            </a:r>
            <a:endParaRPr kumimoji="1" lang="en-US" altLang="ja-JP" sz="1050" dirty="0"/>
          </a:p>
          <a:p>
            <a:endParaRPr kumimoji="1" lang="en-US" altLang="ja-JP" sz="1050" dirty="0"/>
          </a:p>
          <a:p>
            <a:endParaRPr kumimoji="1" lang="ja-JP" altLang="en-US" sz="1050" dirty="0"/>
          </a:p>
          <a:p>
            <a:pPr algn="ctr"/>
            <a:endParaRPr kumimoji="1" lang="en-US" altLang="ja-JP" dirty="0"/>
          </a:p>
          <a:p>
            <a:pPr algn="ctr"/>
            <a:endParaRPr kumimoji="1" lang="ja-JP" altLang="en-US" dirty="0"/>
          </a:p>
        </p:txBody>
      </p:sp>
      <p:sp>
        <p:nvSpPr>
          <p:cNvPr id="52" name="テキスト ボックス 51">
            <a:extLst>
              <a:ext uri="{FF2B5EF4-FFF2-40B4-BE49-F238E27FC236}">
                <a16:creationId xmlns:a16="http://schemas.microsoft.com/office/drawing/2014/main" id="{21CE3BE9-315A-44F5-0CF2-0A0D4788EC71}"/>
              </a:ext>
            </a:extLst>
          </p:cNvPr>
          <p:cNvSpPr txBox="1"/>
          <p:nvPr/>
        </p:nvSpPr>
        <p:spPr>
          <a:xfrm>
            <a:off x="439838" y="2588354"/>
            <a:ext cx="6082496" cy="738664"/>
          </a:xfrm>
          <a:prstGeom prst="rect">
            <a:avLst/>
          </a:prstGeom>
          <a:noFill/>
          <a:ln>
            <a:solidFill>
              <a:schemeClr val="tx1"/>
            </a:solidFill>
          </a:ln>
        </p:spPr>
        <p:txBody>
          <a:bodyPr wrap="square" rtlCol="0">
            <a:spAutoFit/>
          </a:bodyPr>
          <a:lstStyle/>
          <a:p>
            <a:r>
              <a:rPr kumimoji="1" lang="ja-JP" altLang="en-US" sz="1050" dirty="0"/>
              <a:t>　　　　　　　　　　</a:t>
            </a:r>
            <a:endParaRPr kumimoji="1" lang="en-US" altLang="ja-JP" sz="1050" dirty="0"/>
          </a:p>
          <a:p>
            <a:r>
              <a:rPr kumimoji="1" lang="ja-JP" altLang="en-US" sz="1050" dirty="0"/>
              <a:t>　　　　　　　　　　県内のどの市町村に住んでいても、同じ所得水準・世帯構成であれば同じ</a:t>
            </a:r>
          </a:p>
          <a:p>
            <a:r>
              <a:rPr kumimoji="1" lang="ja-JP" altLang="en-US" sz="1050" dirty="0"/>
              <a:t>　　　　　　　　　　保険料とすることをいいます。</a:t>
            </a:r>
            <a:endParaRPr kumimoji="1" lang="en-US" altLang="ja-JP" sz="1050" dirty="0"/>
          </a:p>
          <a:p>
            <a:endParaRPr kumimoji="1" lang="en-US" altLang="ja-JP" sz="1050" dirty="0"/>
          </a:p>
        </p:txBody>
      </p:sp>
      <p:sp>
        <p:nvSpPr>
          <p:cNvPr id="53" name="正方形/長方形 52">
            <a:extLst>
              <a:ext uri="{FF2B5EF4-FFF2-40B4-BE49-F238E27FC236}">
                <a16:creationId xmlns:a16="http://schemas.microsoft.com/office/drawing/2014/main" id="{F19F0DD7-B79C-8184-A69A-88F4B5F38787}"/>
              </a:ext>
            </a:extLst>
          </p:cNvPr>
          <p:cNvSpPr/>
          <p:nvPr/>
        </p:nvSpPr>
        <p:spPr>
          <a:xfrm>
            <a:off x="603055" y="2684534"/>
            <a:ext cx="1039378" cy="481083"/>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rPr>
              <a:t>保険料水準の統一とは</a:t>
            </a:r>
          </a:p>
        </p:txBody>
      </p:sp>
      <p:sp>
        <p:nvSpPr>
          <p:cNvPr id="55" name="楕円 54">
            <a:extLst>
              <a:ext uri="{FF2B5EF4-FFF2-40B4-BE49-F238E27FC236}">
                <a16:creationId xmlns:a16="http://schemas.microsoft.com/office/drawing/2014/main" id="{77AD2AA8-FC46-C7CC-7E6E-C56D97A6E5E2}"/>
              </a:ext>
            </a:extLst>
          </p:cNvPr>
          <p:cNvSpPr/>
          <p:nvPr/>
        </p:nvSpPr>
        <p:spPr>
          <a:xfrm>
            <a:off x="439838" y="3580934"/>
            <a:ext cx="913229" cy="287984"/>
          </a:xfrm>
          <a:prstGeom prst="ellipse">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現状</a:t>
            </a:r>
          </a:p>
        </p:txBody>
      </p:sp>
      <p:sp>
        <p:nvSpPr>
          <p:cNvPr id="56" name="テキスト ボックス 55">
            <a:extLst>
              <a:ext uri="{FF2B5EF4-FFF2-40B4-BE49-F238E27FC236}">
                <a16:creationId xmlns:a16="http://schemas.microsoft.com/office/drawing/2014/main" id="{B9248A83-790A-24E3-6E6F-F3BAF08ECCB3}"/>
              </a:ext>
            </a:extLst>
          </p:cNvPr>
          <p:cNvSpPr txBox="1"/>
          <p:nvPr/>
        </p:nvSpPr>
        <p:spPr>
          <a:xfrm>
            <a:off x="335666" y="6973653"/>
            <a:ext cx="6290270" cy="2354491"/>
          </a:xfrm>
          <a:prstGeom prst="rect">
            <a:avLst/>
          </a:prstGeom>
          <a:noFill/>
          <a:ln>
            <a:solidFill>
              <a:schemeClr val="tx1">
                <a:lumMod val="95000"/>
                <a:lumOff val="5000"/>
              </a:schemeClr>
            </a:solidFill>
          </a:ln>
        </p:spPr>
        <p:txBody>
          <a:bodyPr wrap="square" rtlCol="0">
            <a:spAutoFit/>
          </a:bodyPr>
          <a:lstStyle/>
          <a:p>
            <a:pPr marL="406400" indent="-406400" algn="r">
              <a:buNone/>
            </a:pP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ctr">
              <a:buNone/>
            </a:pP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　　　　　　　　　　　福島県全体の加入者で負担を支え合い　　</a:t>
            </a:r>
            <a:endParaRPr lang="en-US"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ctr">
              <a:buNone/>
            </a:pPr>
            <a:endParaRPr lang="en-US"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r>
              <a:rPr lang="ja-JP" altLang="en-US" sz="105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1050" kern="100" dirty="0">
                <a:effectLst/>
                <a:latin typeface="游明朝" panose="02020400000000000000" pitchFamily="18" charset="-128"/>
                <a:ea typeface="游明朝" panose="02020400000000000000" pitchFamily="18" charset="-128"/>
                <a:cs typeface="Times New Roman" panose="02020603050405020304" pitchFamily="18" charset="0"/>
              </a:rPr>
              <a:t>●同じ所得、世帯構成であれば、加入者の</a:t>
            </a:r>
          </a:p>
          <a:p>
            <a:pPr marL="406400" indent="-406400" algn="just">
              <a:buNone/>
            </a:pPr>
            <a:r>
              <a:rPr lang="ja-JP" altLang="en-US" sz="1050" kern="100" dirty="0">
                <a:effectLst/>
                <a:latin typeface="游明朝" panose="02020400000000000000" pitchFamily="18" charset="-128"/>
                <a:ea typeface="游明朝" panose="02020400000000000000" pitchFamily="18" charset="-128"/>
                <a:cs typeface="Times New Roman" panose="02020603050405020304" pitchFamily="18" charset="0"/>
              </a:rPr>
              <a:t>　　　　　　　　　　　　　　　　　　　　　　　　　　保険料に差は無くなり公平になります。</a:t>
            </a:r>
          </a:p>
          <a:p>
            <a:pPr marL="406400" indent="-406400" algn="just">
              <a:buNone/>
            </a:pPr>
            <a:r>
              <a:rPr lang="ja-JP" altLang="en-US" sz="1050" kern="100" dirty="0">
                <a:effectLst/>
                <a:latin typeface="游明朝" panose="02020400000000000000" pitchFamily="18" charset="-128"/>
                <a:ea typeface="游明朝" panose="02020400000000000000" pitchFamily="18" charset="-128"/>
                <a:cs typeface="Times New Roman" panose="02020603050405020304" pitchFamily="18" charset="0"/>
              </a:rPr>
              <a:t>　　　　　　　　　　　　　　　　　　　　　　　　　●保険料が増加するリスクが軽減し、国保</a:t>
            </a:r>
          </a:p>
          <a:p>
            <a:pPr marL="406400" indent="-406400" algn="just">
              <a:buNone/>
            </a:pPr>
            <a:r>
              <a:rPr lang="ja-JP" altLang="en-US" sz="1050" kern="100" dirty="0">
                <a:effectLst/>
                <a:latin typeface="游明朝" panose="02020400000000000000" pitchFamily="18" charset="-128"/>
                <a:ea typeface="游明朝" panose="02020400000000000000" pitchFamily="18" charset="-128"/>
                <a:cs typeface="Times New Roman" panose="02020603050405020304" pitchFamily="18" charset="0"/>
              </a:rPr>
              <a:t>　　　　　　　　　　　　　　　　　　　　　　　　　　制度が安定します。</a:t>
            </a: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ja-JP" altLang="en-US"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r>
              <a:rPr lang="ja-JP" altLang="en-US" sz="105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en-US" sz="1050" u="sng" kern="100" dirty="0">
                <a:effectLst/>
                <a:latin typeface="游明朝" panose="02020400000000000000" pitchFamily="18" charset="-128"/>
                <a:ea typeface="游明朝" panose="02020400000000000000" pitchFamily="18" charset="-128"/>
                <a:cs typeface="Times New Roman" panose="02020603050405020304" pitchFamily="18" charset="0"/>
              </a:rPr>
              <a:t>令和７年度から段階的に移行します</a:t>
            </a:r>
            <a:endParaRPr lang="en-US" altLang="ja-JP" sz="1050" u="sng" kern="100" dirty="0">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endParaRPr lang="en-US"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06400" indent="-406400" algn="just">
              <a:buNone/>
            </a:pPr>
            <a:r>
              <a:rPr lang="ja-JP" altLang="en-US" sz="105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57" name="矢印: 下 56">
            <a:extLst>
              <a:ext uri="{FF2B5EF4-FFF2-40B4-BE49-F238E27FC236}">
                <a16:creationId xmlns:a16="http://schemas.microsoft.com/office/drawing/2014/main" id="{B2769406-16D6-4141-7130-7B7B01D9FE5F}"/>
              </a:ext>
            </a:extLst>
          </p:cNvPr>
          <p:cNvSpPr/>
          <p:nvPr/>
        </p:nvSpPr>
        <p:spPr>
          <a:xfrm>
            <a:off x="946230" y="6308530"/>
            <a:ext cx="4965539" cy="617099"/>
          </a:xfrm>
          <a:prstGeom prst="downArrow">
            <a:avLst>
              <a:gd name="adj1" fmla="val 77040"/>
              <a:gd name="adj2" fmla="val 50000"/>
            </a:avLst>
          </a:prstGeom>
          <a:noFill/>
          <a:ln w="3175">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こうした問題に対応するため</a:t>
            </a:r>
          </a:p>
        </p:txBody>
      </p:sp>
      <p:sp>
        <p:nvSpPr>
          <p:cNvPr id="58" name="楕円 57">
            <a:extLst>
              <a:ext uri="{FF2B5EF4-FFF2-40B4-BE49-F238E27FC236}">
                <a16:creationId xmlns:a16="http://schemas.microsoft.com/office/drawing/2014/main" id="{79A8960C-CCBE-1668-1AF0-79B33541885B}"/>
              </a:ext>
            </a:extLst>
          </p:cNvPr>
          <p:cNvSpPr/>
          <p:nvPr/>
        </p:nvSpPr>
        <p:spPr>
          <a:xfrm>
            <a:off x="1747779" y="4671392"/>
            <a:ext cx="1421944" cy="281607"/>
          </a:xfrm>
          <a:prstGeom prst="ellipse">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大規模</a:t>
            </a:r>
            <a:r>
              <a:rPr kumimoji="1" lang="en-US" altLang="ja-JP" sz="1050" dirty="0">
                <a:solidFill>
                  <a:schemeClr val="tx1"/>
                </a:solidFill>
              </a:rPr>
              <a:t>A</a:t>
            </a:r>
            <a:r>
              <a:rPr kumimoji="1" lang="ja-JP" altLang="en-US" sz="1050" dirty="0">
                <a:solidFill>
                  <a:schemeClr val="tx1"/>
                </a:solidFill>
              </a:rPr>
              <a:t>市</a:t>
            </a:r>
          </a:p>
        </p:txBody>
      </p:sp>
      <p:cxnSp>
        <p:nvCxnSpPr>
          <p:cNvPr id="60" name="直線コネクタ 59">
            <a:extLst>
              <a:ext uri="{FF2B5EF4-FFF2-40B4-BE49-F238E27FC236}">
                <a16:creationId xmlns:a16="http://schemas.microsoft.com/office/drawing/2014/main" id="{2B3C9B38-0B44-48E6-4B08-612127B1614B}"/>
              </a:ext>
            </a:extLst>
          </p:cNvPr>
          <p:cNvCxnSpPr/>
          <p:nvPr/>
        </p:nvCxnSpPr>
        <p:spPr>
          <a:xfrm>
            <a:off x="3428999" y="4590036"/>
            <a:ext cx="0" cy="152544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2" name="楕円 61">
            <a:extLst>
              <a:ext uri="{FF2B5EF4-FFF2-40B4-BE49-F238E27FC236}">
                <a16:creationId xmlns:a16="http://schemas.microsoft.com/office/drawing/2014/main" id="{D5FEEBC1-D2DB-D86B-98A1-0A301AF02A6B}"/>
              </a:ext>
            </a:extLst>
          </p:cNvPr>
          <p:cNvSpPr/>
          <p:nvPr/>
        </p:nvSpPr>
        <p:spPr>
          <a:xfrm>
            <a:off x="3688276" y="4671391"/>
            <a:ext cx="1421944" cy="281607"/>
          </a:xfrm>
          <a:prstGeom prst="ellipse">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小規模</a:t>
            </a:r>
            <a:r>
              <a:rPr kumimoji="1" lang="en-US" altLang="ja-JP" sz="1050" dirty="0">
                <a:solidFill>
                  <a:schemeClr val="tx1"/>
                </a:solidFill>
              </a:rPr>
              <a:t>B</a:t>
            </a:r>
            <a:r>
              <a:rPr kumimoji="1" lang="ja-JP" altLang="en-US" sz="1050" dirty="0">
                <a:solidFill>
                  <a:schemeClr val="tx1"/>
                </a:solidFill>
              </a:rPr>
              <a:t>町</a:t>
            </a:r>
          </a:p>
        </p:txBody>
      </p:sp>
      <p:sp>
        <p:nvSpPr>
          <p:cNvPr id="64" name="テキスト ボックス 63">
            <a:extLst>
              <a:ext uri="{FF2B5EF4-FFF2-40B4-BE49-F238E27FC236}">
                <a16:creationId xmlns:a16="http://schemas.microsoft.com/office/drawing/2014/main" id="{5207AC64-F6AB-3206-69CA-0CA359251253}"/>
              </a:ext>
            </a:extLst>
          </p:cNvPr>
          <p:cNvSpPr txBox="1"/>
          <p:nvPr/>
        </p:nvSpPr>
        <p:spPr>
          <a:xfrm>
            <a:off x="666151" y="5231754"/>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けが</a:t>
            </a:r>
          </a:p>
        </p:txBody>
      </p:sp>
      <p:sp>
        <p:nvSpPr>
          <p:cNvPr id="65" name="テキスト ボックス 64">
            <a:extLst>
              <a:ext uri="{FF2B5EF4-FFF2-40B4-BE49-F238E27FC236}">
                <a16:creationId xmlns:a16="http://schemas.microsoft.com/office/drawing/2014/main" id="{53A9949B-FAB2-AED4-101B-D0F4514C2976}"/>
              </a:ext>
            </a:extLst>
          </p:cNvPr>
          <p:cNvSpPr txBox="1"/>
          <p:nvPr/>
        </p:nvSpPr>
        <p:spPr>
          <a:xfrm>
            <a:off x="1249501" y="5220181"/>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入院</a:t>
            </a:r>
          </a:p>
        </p:txBody>
      </p:sp>
      <p:sp>
        <p:nvSpPr>
          <p:cNvPr id="66" name="テキスト ボックス 65">
            <a:extLst>
              <a:ext uri="{FF2B5EF4-FFF2-40B4-BE49-F238E27FC236}">
                <a16:creationId xmlns:a16="http://schemas.microsoft.com/office/drawing/2014/main" id="{D7CE48CF-1536-D681-627F-5E2601FE08CD}"/>
              </a:ext>
            </a:extLst>
          </p:cNvPr>
          <p:cNvSpPr txBox="1"/>
          <p:nvPr/>
        </p:nvSpPr>
        <p:spPr>
          <a:xfrm>
            <a:off x="1829957" y="5220181"/>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薬</a:t>
            </a:r>
          </a:p>
        </p:txBody>
      </p:sp>
      <p:sp>
        <p:nvSpPr>
          <p:cNvPr id="67" name="テキスト ボックス 66">
            <a:extLst>
              <a:ext uri="{FF2B5EF4-FFF2-40B4-BE49-F238E27FC236}">
                <a16:creationId xmlns:a16="http://schemas.microsoft.com/office/drawing/2014/main" id="{2EB72B6C-7499-6199-6137-B7FF4F83F0E4}"/>
              </a:ext>
            </a:extLst>
          </p:cNvPr>
          <p:cNvSpPr txBox="1"/>
          <p:nvPr/>
        </p:nvSpPr>
        <p:spPr>
          <a:xfrm>
            <a:off x="2410413" y="5220181"/>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病気</a:t>
            </a:r>
          </a:p>
        </p:txBody>
      </p:sp>
      <p:sp>
        <p:nvSpPr>
          <p:cNvPr id="70" name="フローチャート: 他ページ結合子 69">
            <a:extLst>
              <a:ext uri="{FF2B5EF4-FFF2-40B4-BE49-F238E27FC236}">
                <a16:creationId xmlns:a16="http://schemas.microsoft.com/office/drawing/2014/main" id="{FF827170-D6DE-E656-D218-1EEF20D38857}"/>
              </a:ext>
            </a:extLst>
          </p:cNvPr>
          <p:cNvSpPr/>
          <p:nvPr/>
        </p:nvSpPr>
        <p:spPr>
          <a:xfrm>
            <a:off x="520861" y="5514426"/>
            <a:ext cx="2648860" cy="229166"/>
          </a:xfrm>
          <a:prstGeom prst="flowChartOffpageConnector">
            <a:avLst/>
          </a:prstGeom>
          <a:noFill/>
          <a:ln w="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医療費</a:t>
            </a:r>
          </a:p>
        </p:txBody>
      </p:sp>
      <p:sp>
        <p:nvSpPr>
          <p:cNvPr id="72" name="テキスト ボックス 71">
            <a:extLst>
              <a:ext uri="{FF2B5EF4-FFF2-40B4-BE49-F238E27FC236}">
                <a16:creationId xmlns:a16="http://schemas.microsoft.com/office/drawing/2014/main" id="{AE9D9743-1BD2-C8CB-AAE5-D554ADBBF780}"/>
              </a:ext>
            </a:extLst>
          </p:cNvPr>
          <p:cNvSpPr txBox="1"/>
          <p:nvPr/>
        </p:nvSpPr>
        <p:spPr>
          <a:xfrm>
            <a:off x="3821663" y="5206914"/>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けが</a:t>
            </a:r>
          </a:p>
        </p:txBody>
      </p:sp>
      <p:sp>
        <p:nvSpPr>
          <p:cNvPr id="73" name="テキスト ボックス 72">
            <a:extLst>
              <a:ext uri="{FF2B5EF4-FFF2-40B4-BE49-F238E27FC236}">
                <a16:creationId xmlns:a16="http://schemas.microsoft.com/office/drawing/2014/main" id="{859BD044-E58A-F77A-5041-D5B1EFAC029B}"/>
              </a:ext>
            </a:extLst>
          </p:cNvPr>
          <p:cNvSpPr txBox="1"/>
          <p:nvPr/>
        </p:nvSpPr>
        <p:spPr>
          <a:xfrm>
            <a:off x="4399248" y="5208714"/>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入院</a:t>
            </a:r>
          </a:p>
        </p:txBody>
      </p:sp>
      <p:sp>
        <p:nvSpPr>
          <p:cNvPr id="74" name="テキスト ボックス 73">
            <a:extLst>
              <a:ext uri="{FF2B5EF4-FFF2-40B4-BE49-F238E27FC236}">
                <a16:creationId xmlns:a16="http://schemas.microsoft.com/office/drawing/2014/main" id="{699964D8-965F-1A3B-C2BD-AA78906E5653}"/>
              </a:ext>
            </a:extLst>
          </p:cNvPr>
          <p:cNvSpPr txBox="1"/>
          <p:nvPr/>
        </p:nvSpPr>
        <p:spPr>
          <a:xfrm>
            <a:off x="4963954" y="5206914"/>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薬</a:t>
            </a:r>
          </a:p>
        </p:txBody>
      </p:sp>
      <p:sp>
        <p:nvSpPr>
          <p:cNvPr id="75" name="テキスト ボックス 74">
            <a:extLst>
              <a:ext uri="{FF2B5EF4-FFF2-40B4-BE49-F238E27FC236}">
                <a16:creationId xmlns:a16="http://schemas.microsoft.com/office/drawing/2014/main" id="{E6BC14AD-AEF5-C63E-1E01-5938EA582A59}"/>
              </a:ext>
            </a:extLst>
          </p:cNvPr>
          <p:cNvSpPr txBox="1"/>
          <p:nvPr/>
        </p:nvSpPr>
        <p:spPr>
          <a:xfrm>
            <a:off x="5528660" y="5196514"/>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病気</a:t>
            </a:r>
          </a:p>
        </p:txBody>
      </p:sp>
      <p:sp>
        <p:nvSpPr>
          <p:cNvPr id="76" name="フローチャート: 他ページ結合子 75">
            <a:extLst>
              <a:ext uri="{FF2B5EF4-FFF2-40B4-BE49-F238E27FC236}">
                <a16:creationId xmlns:a16="http://schemas.microsoft.com/office/drawing/2014/main" id="{A6246390-DA3C-9C11-9958-B3DA69A2E102}"/>
              </a:ext>
            </a:extLst>
          </p:cNvPr>
          <p:cNvSpPr/>
          <p:nvPr/>
        </p:nvSpPr>
        <p:spPr>
          <a:xfrm>
            <a:off x="3688276" y="5514426"/>
            <a:ext cx="2648860" cy="229166"/>
          </a:xfrm>
          <a:prstGeom prst="flowChartOffpageConnector">
            <a:avLst/>
          </a:prstGeom>
          <a:noFill/>
          <a:ln w="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医療費</a:t>
            </a:r>
          </a:p>
        </p:txBody>
      </p:sp>
      <p:sp>
        <p:nvSpPr>
          <p:cNvPr id="77" name="楕円 76">
            <a:extLst>
              <a:ext uri="{FF2B5EF4-FFF2-40B4-BE49-F238E27FC236}">
                <a16:creationId xmlns:a16="http://schemas.microsoft.com/office/drawing/2014/main" id="{D1697495-4FD5-353C-0A71-95A561AD6150}"/>
              </a:ext>
            </a:extLst>
          </p:cNvPr>
          <p:cNvSpPr/>
          <p:nvPr/>
        </p:nvSpPr>
        <p:spPr>
          <a:xfrm>
            <a:off x="673046" y="5780043"/>
            <a:ext cx="2441997" cy="259359"/>
          </a:xfrm>
          <a:prstGeom prst="ellipse">
            <a:avLst/>
          </a:prstGeom>
          <a:solidFill>
            <a:schemeClr val="tx2">
              <a:lumMod val="25000"/>
              <a:lumOff val="7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rPr>
              <a:t>人々のイラスト（笑顔・大人数）</a:t>
            </a:r>
          </a:p>
        </p:txBody>
      </p:sp>
      <p:sp>
        <p:nvSpPr>
          <p:cNvPr id="78" name="楕円 77">
            <a:extLst>
              <a:ext uri="{FF2B5EF4-FFF2-40B4-BE49-F238E27FC236}">
                <a16:creationId xmlns:a16="http://schemas.microsoft.com/office/drawing/2014/main" id="{980AACAE-779B-6776-9F11-87A7711B2F3D}"/>
              </a:ext>
            </a:extLst>
          </p:cNvPr>
          <p:cNvSpPr/>
          <p:nvPr/>
        </p:nvSpPr>
        <p:spPr>
          <a:xfrm>
            <a:off x="3821663" y="5796797"/>
            <a:ext cx="2441997" cy="259359"/>
          </a:xfrm>
          <a:prstGeom prst="ellipse">
            <a:avLst/>
          </a:prstGeom>
          <a:solidFill>
            <a:schemeClr val="tx2">
              <a:lumMod val="25000"/>
              <a:lumOff val="7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rPr>
              <a:t>人々のイラスト（苦労・少人数）</a:t>
            </a:r>
          </a:p>
        </p:txBody>
      </p:sp>
      <p:sp>
        <p:nvSpPr>
          <p:cNvPr id="79" name="楕円 78">
            <a:extLst>
              <a:ext uri="{FF2B5EF4-FFF2-40B4-BE49-F238E27FC236}">
                <a16:creationId xmlns:a16="http://schemas.microsoft.com/office/drawing/2014/main" id="{58DC16D4-6270-5FC4-1722-C73C8457C2E9}"/>
              </a:ext>
            </a:extLst>
          </p:cNvPr>
          <p:cNvSpPr/>
          <p:nvPr/>
        </p:nvSpPr>
        <p:spPr>
          <a:xfrm>
            <a:off x="484267" y="7070338"/>
            <a:ext cx="2076053" cy="350425"/>
          </a:xfrm>
          <a:prstGeom prst="ellipse">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保険料水準の統一後</a:t>
            </a:r>
          </a:p>
        </p:txBody>
      </p:sp>
      <p:sp>
        <p:nvSpPr>
          <p:cNvPr id="81" name="テキスト ボックス 80">
            <a:extLst>
              <a:ext uri="{FF2B5EF4-FFF2-40B4-BE49-F238E27FC236}">
                <a16:creationId xmlns:a16="http://schemas.microsoft.com/office/drawing/2014/main" id="{C86FFA22-5036-4376-635A-65621763D850}"/>
              </a:ext>
            </a:extLst>
          </p:cNvPr>
          <p:cNvSpPr txBox="1"/>
          <p:nvPr/>
        </p:nvSpPr>
        <p:spPr>
          <a:xfrm>
            <a:off x="1184706" y="7528315"/>
            <a:ext cx="1745396" cy="253916"/>
          </a:xfrm>
          <a:prstGeom prst="rect">
            <a:avLst/>
          </a:prstGeom>
          <a:noFill/>
        </p:spPr>
        <p:txBody>
          <a:bodyPr wrap="square" rtlCol="0">
            <a:spAutoFit/>
          </a:bodyPr>
          <a:lstStyle/>
          <a:p>
            <a:r>
              <a:rPr kumimoji="1" lang="ja-JP" altLang="en-US" sz="1050" dirty="0"/>
              <a:t>福島県すべての市町村</a:t>
            </a:r>
          </a:p>
        </p:txBody>
      </p:sp>
      <p:sp>
        <p:nvSpPr>
          <p:cNvPr id="82" name="テキスト ボックス 81">
            <a:extLst>
              <a:ext uri="{FF2B5EF4-FFF2-40B4-BE49-F238E27FC236}">
                <a16:creationId xmlns:a16="http://schemas.microsoft.com/office/drawing/2014/main" id="{4204F132-3F38-B284-1BA7-3EE50AF1DFB3}"/>
              </a:ext>
            </a:extLst>
          </p:cNvPr>
          <p:cNvSpPr txBox="1"/>
          <p:nvPr/>
        </p:nvSpPr>
        <p:spPr>
          <a:xfrm>
            <a:off x="792603" y="7863887"/>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けが</a:t>
            </a:r>
          </a:p>
        </p:txBody>
      </p:sp>
      <p:sp>
        <p:nvSpPr>
          <p:cNvPr id="83" name="テキスト ボックス 82">
            <a:extLst>
              <a:ext uri="{FF2B5EF4-FFF2-40B4-BE49-F238E27FC236}">
                <a16:creationId xmlns:a16="http://schemas.microsoft.com/office/drawing/2014/main" id="{F893FAEF-9C06-85D4-AD6B-183FF1569FC7}"/>
              </a:ext>
            </a:extLst>
          </p:cNvPr>
          <p:cNvSpPr txBox="1"/>
          <p:nvPr/>
        </p:nvSpPr>
        <p:spPr>
          <a:xfrm>
            <a:off x="1375953" y="7852314"/>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入院</a:t>
            </a:r>
          </a:p>
        </p:txBody>
      </p:sp>
      <p:sp>
        <p:nvSpPr>
          <p:cNvPr id="84" name="テキスト ボックス 83">
            <a:extLst>
              <a:ext uri="{FF2B5EF4-FFF2-40B4-BE49-F238E27FC236}">
                <a16:creationId xmlns:a16="http://schemas.microsoft.com/office/drawing/2014/main" id="{8251AD3D-30FF-4D74-808B-1C3953578C4C}"/>
              </a:ext>
            </a:extLst>
          </p:cNvPr>
          <p:cNvSpPr txBox="1"/>
          <p:nvPr/>
        </p:nvSpPr>
        <p:spPr>
          <a:xfrm>
            <a:off x="1956409" y="7852314"/>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薬</a:t>
            </a:r>
          </a:p>
        </p:txBody>
      </p:sp>
      <p:sp>
        <p:nvSpPr>
          <p:cNvPr id="85" name="テキスト ボックス 84">
            <a:extLst>
              <a:ext uri="{FF2B5EF4-FFF2-40B4-BE49-F238E27FC236}">
                <a16:creationId xmlns:a16="http://schemas.microsoft.com/office/drawing/2014/main" id="{DA11C228-F03D-C13C-1356-3E0EAE8EFC00}"/>
              </a:ext>
            </a:extLst>
          </p:cNvPr>
          <p:cNvSpPr txBox="1"/>
          <p:nvPr/>
        </p:nvSpPr>
        <p:spPr>
          <a:xfrm>
            <a:off x="2536865" y="7852314"/>
            <a:ext cx="519689" cy="246221"/>
          </a:xfrm>
          <a:prstGeom prst="rect">
            <a:avLst/>
          </a:prstGeom>
          <a:noFill/>
          <a:ln>
            <a:solidFill>
              <a:schemeClr val="tx1">
                <a:lumMod val="95000"/>
                <a:lumOff val="5000"/>
              </a:schemeClr>
            </a:solidFill>
          </a:ln>
        </p:spPr>
        <p:txBody>
          <a:bodyPr wrap="square" rtlCol="0">
            <a:spAutoFit/>
          </a:bodyPr>
          <a:lstStyle/>
          <a:p>
            <a:pPr algn="ctr"/>
            <a:r>
              <a:rPr kumimoji="1" lang="ja-JP" altLang="en-US" sz="1000" dirty="0"/>
              <a:t>病気</a:t>
            </a:r>
          </a:p>
        </p:txBody>
      </p:sp>
      <p:sp>
        <p:nvSpPr>
          <p:cNvPr id="86" name="フローチャート: 他ページ結合子 85">
            <a:extLst>
              <a:ext uri="{FF2B5EF4-FFF2-40B4-BE49-F238E27FC236}">
                <a16:creationId xmlns:a16="http://schemas.microsoft.com/office/drawing/2014/main" id="{CFAA37BF-22CA-E45B-414C-12B4EE39D69F}"/>
              </a:ext>
            </a:extLst>
          </p:cNvPr>
          <p:cNvSpPr/>
          <p:nvPr/>
        </p:nvSpPr>
        <p:spPr>
          <a:xfrm>
            <a:off x="647313" y="8146559"/>
            <a:ext cx="2648860" cy="229166"/>
          </a:xfrm>
          <a:prstGeom prst="flowChartOffpageConnector">
            <a:avLst/>
          </a:prstGeom>
          <a:noFill/>
          <a:ln w="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医療費</a:t>
            </a:r>
          </a:p>
        </p:txBody>
      </p:sp>
      <p:sp>
        <p:nvSpPr>
          <p:cNvPr id="87" name="楕円 86">
            <a:extLst>
              <a:ext uri="{FF2B5EF4-FFF2-40B4-BE49-F238E27FC236}">
                <a16:creationId xmlns:a16="http://schemas.microsoft.com/office/drawing/2014/main" id="{367255B7-7F50-2571-989C-34C30A05790F}"/>
              </a:ext>
            </a:extLst>
          </p:cNvPr>
          <p:cNvSpPr/>
          <p:nvPr/>
        </p:nvSpPr>
        <p:spPr>
          <a:xfrm>
            <a:off x="799498" y="8412176"/>
            <a:ext cx="2441997" cy="259359"/>
          </a:xfrm>
          <a:prstGeom prst="ellipse">
            <a:avLst/>
          </a:prstGeom>
          <a:solidFill>
            <a:schemeClr val="tx2">
              <a:lumMod val="25000"/>
              <a:lumOff val="7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rPr>
              <a:t>人々のイラスト（笑顔・大人数）</a:t>
            </a:r>
          </a:p>
        </p:txBody>
      </p:sp>
    </p:spTree>
    <p:extLst>
      <p:ext uri="{BB962C8B-B14F-4D97-AF65-F5344CB8AC3E}">
        <p14:creationId xmlns:p14="http://schemas.microsoft.com/office/powerpoint/2010/main" val="660099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882C47B-59FB-57AE-5A9B-A5ED0EC633E1}"/>
              </a:ext>
            </a:extLst>
          </p:cNvPr>
          <p:cNvSpPr/>
          <p:nvPr/>
        </p:nvSpPr>
        <p:spPr>
          <a:xfrm>
            <a:off x="232064" y="450296"/>
            <a:ext cx="6539126" cy="9121967"/>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1AFF8326-45F2-F474-280A-A80975369697}"/>
              </a:ext>
            </a:extLst>
          </p:cNvPr>
          <p:cNvSpPr txBox="1"/>
          <p:nvPr/>
        </p:nvSpPr>
        <p:spPr>
          <a:xfrm>
            <a:off x="232064" y="196380"/>
            <a:ext cx="3429000" cy="253916"/>
          </a:xfrm>
          <a:prstGeom prst="rect">
            <a:avLst/>
          </a:prstGeom>
          <a:noFill/>
        </p:spPr>
        <p:txBody>
          <a:bodyPr wrap="square">
            <a:spAutoFit/>
          </a:bodyPr>
          <a:lstStyle/>
          <a:p>
            <a:pPr algn="just">
              <a:buNone/>
            </a:pPr>
            <a:r>
              <a:rPr lang="ja-JP" altLang="ja-JP" sz="1050" kern="100" dirty="0">
                <a:effectLst/>
                <a:latin typeface="游明朝" panose="02020400000000000000" pitchFamily="18" charset="-128"/>
                <a:ea typeface="ＭＳ ゴシック" panose="020B0609070205080204" pitchFamily="49" charset="-128"/>
                <a:cs typeface="Times New Roman" panose="02020603050405020304" pitchFamily="18" charset="0"/>
              </a:rPr>
              <a:t>別紙１　記載内容文案</a:t>
            </a:r>
            <a:r>
              <a:rPr lang="ja-JP" altLang="ja-JP" sz="1050" kern="100" dirty="0">
                <a:effectLst/>
                <a:latin typeface="游明朝" panose="02020400000000000000" pitchFamily="18" charset="-128"/>
                <a:ea typeface="ＭＳ 明朝" panose="02020609040205080304" pitchFamily="17" charset="-128"/>
                <a:cs typeface="Times New Roman" panose="02020603050405020304" pitchFamily="18" charset="0"/>
              </a:rPr>
              <a:t>（</a:t>
            </a:r>
            <a:r>
              <a:rPr lang="ja-JP" altLang="en-US" sz="1050" kern="100" dirty="0">
                <a:effectLst/>
                <a:latin typeface="游明朝" panose="02020400000000000000" pitchFamily="18" charset="-128"/>
                <a:ea typeface="ＭＳ 明朝" panose="02020609040205080304" pitchFamily="17" charset="-128"/>
                <a:cs typeface="Times New Roman" panose="02020603050405020304" pitchFamily="18" charset="0"/>
              </a:rPr>
              <a:t>裏面</a:t>
            </a:r>
            <a:r>
              <a:rPr lang="ja-JP" altLang="ja-JP" sz="1050" kern="100" dirty="0">
                <a:effectLst/>
                <a:latin typeface="游明朝" panose="02020400000000000000" pitchFamily="18" charset="-128"/>
                <a:ea typeface="ＭＳ 明朝" panose="02020609040205080304" pitchFamily="17" charset="-128"/>
                <a:cs typeface="Times New Roman" panose="02020603050405020304" pitchFamily="18" charset="0"/>
              </a:rPr>
              <a:t>）</a:t>
            </a: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テキスト ボックス 3">
            <a:extLst>
              <a:ext uri="{FF2B5EF4-FFF2-40B4-BE49-F238E27FC236}">
                <a16:creationId xmlns:a16="http://schemas.microsoft.com/office/drawing/2014/main" id="{19611F0F-93FE-CE0D-F04E-2D431C028FB5}"/>
              </a:ext>
            </a:extLst>
          </p:cNvPr>
          <p:cNvSpPr txBox="1"/>
          <p:nvPr/>
        </p:nvSpPr>
        <p:spPr>
          <a:xfrm>
            <a:off x="438628" y="7973701"/>
            <a:ext cx="6187308" cy="954107"/>
          </a:xfrm>
          <a:prstGeom prst="rect">
            <a:avLst/>
          </a:prstGeom>
          <a:noFill/>
          <a:ln>
            <a:solidFill>
              <a:schemeClr val="tx1"/>
            </a:solidFill>
          </a:ln>
        </p:spPr>
        <p:txBody>
          <a:bodyPr wrap="square" rtlCol="0">
            <a:spAutoFit/>
          </a:bodyPr>
          <a:lstStyle/>
          <a:p>
            <a:pPr algn="ctr"/>
            <a:r>
              <a:rPr kumimoji="1" lang="en-US" altLang="ja-JP" sz="1400" dirty="0"/>
              <a:t>【</a:t>
            </a:r>
            <a:r>
              <a:rPr kumimoji="1" lang="ja-JP" altLang="en-US" sz="1400" dirty="0"/>
              <a:t>このチラシに関するお問い合わせ先</a:t>
            </a:r>
            <a:r>
              <a:rPr kumimoji="1" lang="en-US" altLang="ja-JP" sz="1400" dirty="0"/>
              <a:t>】</a:t>
            </a:r>
          </a:p>
          <a:p>
            <a:pPr algn="ctr"/>
            <a:r>
              <a:rPr kumimoji="1" lang="ja-JP" altLang="en-US" sz="1400" dirty="0"/>
              <a:t>福島県 保健福祉部 国民健康保険課 </a:t>
            </a:r>
          </a:p>
          <a:p>
            <a:pPr algn="ctr"/>
            <a:r>
              <a:rPr kumimoji="1" lang="ja-JP" altLang="en-US" sz="1400" dirty="0"/>
              <a:t>ＴＥＬ </a:t>
            </a:r>
            <a:r>
              <a:rPr kumimoji="1" lang="en-US" altLang="ja-JP" sz="1400" dirty="0"/>
              <a:t>024-521-7204</a:t>
            </a:r>
            <a:r>
              <a:rPr kumimoji="1" lang="ja-JP" altLang="en-US" sz="1400" dirty="0"/>
              <a:t>　</a:t>
            </a:r>
            <a:r>
              <a:rPr kumimoji="1" lang="en-US" altLang="ja-JP" sz="1400" dirty="0"/>
              <a:t>FAX 024-521-7933</a:t>
            </a:r>
          </a:p>
          <a:p>
            <a:pPr algn="ctr"/>
            <a:r>
              <a:rPr kumimoji="1" lang="en-US" altLang="ja-JP" sz="1400" dirty="0"/>
              <a:t>E-mail kkaikaku@pref.fukuoka.lg.jp</a:t>
            </a:r>
            <a:endParaRPr kumimoji="1" lang="ja-JP" altLang="en-US" sz="1400" dirty="0"/>
          </a:p>
        </p:txBody>
      </p:sp>
      <p:sp>
        <p:nvSpPr>
          <p:cNvPr id="5" name="テキスト ボックス 4">
            <a:extLst>
              <a:ext uri="{FF2B5EF4-FFF2-40B4-BE49-F238E27FC236}">
                <a16:creationId xmlns:a16="http://schemas.microsoft.com/office/drawing/2014/main" id="{F09C14CF-4B96-3378-016D-BB894298A821}"/>
              </a:ext>
            </a:extLst>
          </p:cNvPr>
          <p:cNvSpPr txBox="1"/>
          <p:nvPr/>
        </p:nvSpPr>
        <p:spPr>
          <a:xfrm>
            <a:off x="438628" y="704212"/>
            <a:ext cx="6187308" cy="7154998"/>
          </a:xfrm>
          <a:prstGeom prst="rect">
            <a:avLst/>
          </a:prstGeom>
          <a:noFill/>
          <a:ln>
            <a:solidFill>
              <a:schemeClr val="tx1"/>
            </a:solidFill>
          </a:ln>
        </p:spPr>
        <p:txBody>
          <a:bodyPr wrap="square" rtlCol="0">
            <a:spAutoFit/>
          </a:bodyPr>
          <a:lstStyle/>
          <a:p>
            <a:endParaRPr kumimoji="1" lang="ja-JP" altLang="en-US" dirty="0"/>
          </a:p>
        </p:txBody>
      </p:sp>
      <p:sp>
        <p:nvSpPr>
          <p:cNvPr id="6" name="テキスト ボックス 5">
            <a:extLst>
              <a:ext uri="{FF2B5EF4-FFF2-40B4-BE49-F238E27FC236}">
                <a16:creationId xmlns:a16="http://schemas.microsoft.com/office/drawing/2014/main" id="{8DB7A380-A26D-0896-C4A5-999D8A707993}"/>
              </a:ext>
            </a:extLst>
          </p:cNvPr>
          <p:cNvSpPr txBox="1"/>
          <p:nvPr/>
        </p:nvSpPr>
        <p:spPr>
          <a:xfrm>
            <a:off x="590309" y="978192"/>
            <a:ext cx="983848" cy="1015663"/>
          </a:xfrm>
          <a:prstGeom prst="rect">
            <a:avLst/>
          </a:prstGeom>
          <a:noFill/>
          <a:ln>
            <a:solidFill>
              <a:schemeClr val="tx1"/>
            </a:solidFill>
          </a:ln>
        </p:spPr>
        <p:txBody>
          <a:bodyPr wrap="square" rtlCol="0">
            <a:spAutoFit/>
          </a:bodyPr>
          <a:lstStyle/>
          <a:p>
            <a:pPr algn="ctr"/>
            <a:endParaRPr kumimoji="1" lang="en-US" altLang="ja-JP" dirty="0"/>
          </a:p>
          <a:p>
            <a:pPr algn="ctr"/>
            <a:r>
              <a:rPr kumimoji="1" lang="en-US" altLang="ja-JP" dirty="0"/>
              <a:t>Q1</a:t>
            </a:r>
          </a:p>
          <a:p>
            <a:pPr algn="ctr"/>
            <a:r>
              <a:rPr kumimoji="1" lang="ja-JP" altLang="en-US" sz="800" dirty="0"/>
              <a:t>なぜ保険料水準の統ーが必要なの？</a:t>
            </a:r>
            <a:endParaRPr kumimoji="1" lang="en-US" altLang="ja-JP" sz="800" dirty="0"/>
          </a:p>
        </p:txBody>
      </p:sp>
      <p:sp>
        <p:nvSpPr>
          <p:cNvPr id="7" name="テキスト ボックス 6">
            <a:extLst>
              <a:ext uri="{FF2B5EF4-FFF2-40B4-BE49-F238E27FC236}">
                <a16:creationId xmlns:a16="http://schemas.microsoft.com/office/drawing/2014/main" id="{043D32E3-1D66-FD58-4FF8-F2726BC158CF}"/>
              </a:ext>
            </a:extLst>
          </p:cNvPr>
          <p:cNvSpPr txBox="1"/>
          <p:nvPr/>
        </p:nvSpPr>
        <p:spPr>
          <a:xfrm>
            <a:off x="590309" y="2505810"/>
            <a:ext cx="983848" cy="1015663"/>
          </a:xfrm>
          <a:prstGeom prst="rect">
            <a:avLst/>
          </a:prstGeom>
          <a:noFill/>
          <a:ln>
            <a:solidFill>
              <a:schemeClr val="tx1"/>
            </a:solidFill>
          </a:ln>
        </p:spPr>
        <p:txBody>
          <a:bodyPr wrap="square" rtlCol="0">
            <a:spAutoFit/>
          </a:bodyPr>
          <a:lstStyle/>
          <a:p>
            <a:pPr algn="ctr"/>
            <a:endParaRPr kumimoji="1" lang="en-US" altLang="ja-JP" dirty="0"/>
          </a:p>
          <a:p>
            <a:pPr algn="ctr"/>
            <a:r>
              <a:rPr kumimoji="1" lang="en-US" altLang="ja-JP" dirty="0"/>
              <a:t>Q2</a:t>
            </a:r>
          </a:p>
          <a:p>
            <a:pPr algn="ctr"/>
            <a:r>
              <a:rPr kumimoji="1" lang="ja-JP" altLang="en-US" sz="800" dirty="0"/>
              <a:t>保険料はどうなるの？</a:t>
            </a:r>
            <a:endParaRPr kumimoji="1" lang="en-US" altLang="ja-JP" sz="800" dirty="0"/>
          </a:p>
          <a:p>
            <a:pPr algn="ctr"/>
            <a:endParaRPr kumimoji="1" lang="en-US" altLang="ja-JP" sz="800" dirty="0"/>
          </a:p>
        </p:txBody>
      </p:sp>
      <p:sp>
        <p:nvSpPr>
          <p:cNvPr id="8" name="テキスト ボックス 7">
            <a:extLst>
              <a:ext uri="{FF2B5EF4-FFF2-40B4-BE49-F238E27FC236}">
                <a16:creationId xmlns:a16="http://schemas.microsoft.com/office/drawing/2014/main" id="{02423F19-D287-7B86-0FA4-115796032BA1}"/>
              </a:ext>
            </a:extLst>
          </p:cNvPr>
          <p:cNvSpPr txBox="1"/>
          <p:nvPr/>
        </p:nvSpPr>
        <p:spPr>
          <a:xfrm>
            <a:off x="591519" y="4150419"/>
            <a:ext cx="983848" cy="1015663"/>
          </a:xfrm>
          <a:prstGeom prst="rect">
            <a:avLst/>
          </a:prstGeom>
          <a:noFill/>
          <a:ln>
            <a:solidFill>
              <a:schemeClr val="tx1"/>
            </a:solidFill>
          </a:ln>
        </p:spPr>
        <p:txBody>
          <a:bodyPr wrap="square" rtlCol="0">
            <a:spAutoFit/>
          </a:bodyPr>
          <a:lstStyle/>
          <a:p>
            <a:pPr algn="ctr"/>
            <a:endParaRPr kumimoji="1" lang="en-US" altLang="ja-JP" dirty="0"/>
          </a:p>
          <a:p>
            <a:pPr algn="ctr"/>
            <a:r>
              <a:rPr kumimoji="1" lang="en-US" altLang="ja-JP" dirty="0"/>
              <a:t>Q3</a:t>
            </a:r>
          </a:p>
          <a:p>
            <a:pPr algn="ctr"/>
            <a:r>
              <a:rPr kumimoji="1" lang="ja-JP" altLang="en-US" sz="800" dirty="0"/>
              <a:t>保険料水準の統一は、福島県独自の取組なの？</a:t>
            </a:r>
            <a:endParaRPr kumimoji="1" lang="en-US" altLang="ja-JP" sz="800" dirty="0"/>
          </a:p>
        </p:txBody>
      </p:sp>
      <p:sp>
        <p:nvSpPr>
          <p:cNvPr id="10" name="テキスト ボックス 9">
            <a:extLst>
              <a:ext uri="{FF2B5EF4-FFF2-40B4-BE49-F238E27FC236}">
                <a16:creationId xmlns:a16="http://schemas.microsoft.com/office/drawing/2014/main" id="{5074A7DA-A026-8869-324E-3C69FBB1394B}"/>
              </a:ext>
            </a:extLst>
          </p:cNvPr>
          <p:cNvSpPr txBox="1"/>
          <p:nvPr/>
        </p:nvSpPr>
        <p:spPr>
          <a:xfrm>
            <a:off x="1780721" y="978192"/>
            <a:ext cx="553655" cy="369332"/>
          </a:xfrm>
          <a:prstGeom prst="rect">
            <a:avLst/>
          </a:prstGeom>
          <a:noFill/>
          <a:ln>
            <a:solidFill>
              <a:schemeClr val="tx1"/>
            </a:solidFill>
          </a:ln>
        </p:spPr>
        <p:txBody>
          <a:bodyPr wrap="square" rtlCol="0">
            <a:spAutoFit/>
          </a:bodyPr>
          <a:lstStyle/>
          <a:p>
            <a:pPr algn="ctr"/>
            <a:r>
              <a:rPr kumimoji="1" lang="en-US" altLang="ja-JP" dirty="0"/>
              <a:t>A1</a:t>
            </a:r>
          </a:p>
        </p:txBody>
      </p:sp>
      <p:sp>
        <p:nvSpPr>
          <p:cNvPr id="11" name="テキスト ボックス 10">
            <a:extLst>
              <a:ext uri="{FF2B5EF4-FFF2-40B4-BE49-F238E27FC236}">
                <a16:creationId xmlns:a16="http://schemas.microsoft.com/office/drawing/2014/main" id="{D73895A8-5633-EF73-E0FD-C17D8EA7F61F}"/>
              </a:ext>
            </a:extLst>
          </p:cNvPr>
          <p:cNvSpPr txBox="1"/>
          <p:nvPr/>
        </p:nvSpPr>
        <p:spPr>
          <a:xfrm>
            <a:off x="1780720" y="2505810"/>
            <a:ext cx="553655" cy="369332"/>
          </a:xfrm>
          <a:prstGeom prst="rect">
            <a:avLst/>
          </a:prstGeom>
          <a:noFill/>
          <a:ln>
            <a:solidFill>
              <a:schemeClr val="tx1"/>
            </a:solidFill>
          </a:ln>
        </p:spPr>
        <p:txBody>
          <a:bodyPr wrap="square" rtlCol="0">
            <a:spAutoFit/>
          </a:bodyPr>
          <a:lstStyle/>
          <a:p>
            <a:pPr algn="ctr"/>
            <a:r>
              <a:rPr kumimoji="1" lang="en-US" altLang="ja-JP" dirty="0"/>
              <a:t>A2</a:t>
            </a:r>
          </a:p>
        </p:txBody>
      </p:sp>
      <p:sp>
        <p:nvSpPr>
          <p:cNvPr id="12" name="テキスト ボックス 11">
            <a:extLst>
              <a:ext uri="{FF2B5EF4-FFF2-40B4-BE49-F238E27FC236}">
                <a16:creationId xmlns:a16="http://schemas.microsoft.com/office/drawing/2014/main" id="{C35B7880-6188-CFD1-7D10-39BCA6D56457}"/>
              </a:ext>
            </a:extLst>
          </p:cNvPr>
          <p:cNvSpPr txBox="1"/>
          <p:nvPr/>
        </p:nvSpPr>
        <p:spPr>
          <a:xfrm>
            <a:off x="1780720" y="4150419"/>
            <a:ext cx="553655" cy="369332"/>
          </a:xfrm>
          <a:prstGeom prst="rect">
            <a:avLst/>
          </a:prstGeom>
          <a:noFill/>
          <a:ln>
            <a:solidFill>
              <a:schemeClr val="tx1"/>
            </a:solidFill>
          </a:ln>
        </p:spPr>
        <p:txBody>
          <a:bodyPr wrap="square" rtlCol="0">
            <a:spAutoFit/>
          </a:bodyPr>
          <a:lstStyle/>
          <a:p>
            <a:pPr algn="ctr"/>
            <a:r>
              <a:rPr kumimoji="1" lang="en-US" altLang="ja-JP" dirty="0"/>
              <a:t>A3</a:t>
            </a:r>
          </a:p>
        </p:txBody>
      </p:sp>
      <p:sp>
        <p:nvSpPr>
          <p:cNvPr id="13" name="テキスト ボックス 12">
            <a:extLst>
              <a:ext uri="{FF2B5EF4-FFF2-40B4-BE49-F238E27FC236}">
                <a16:creationId xmlns:a16="http://schemas.microsoft.com/office/drawing/2014/main" id="{397A3B37-9BBE-0530-1749-41644BDA03FE}"/>
              </a:ext>
            </a:extLst>
          </p:cNvPr>
          <p:cNvSpPr txBox="1"/>
          <p:nvPr/>
        </p:nvSpPr>
        <p:spPr>
          <a:xfrm>
            <a:off x="1780720" y="5705481"/>
            <a:ext cx="553655" cy="369332"/>
          </a:xfrm>
          <a:prstGeom prst="rect">
            <a:avLst/>
          </a:prstGeom>
          <a:noFill/>
          <a:ln>
            <a:solidFill>
              <a:schemeClr val="tx1"/>
            </a:solidFill>
          </a:ln>
        </p:spPr>
        <p:txBody>
          <a:bodyPr wrap="square" rtlCol="0">
            <a:spAutoFit/>
          </a:bodyPr>
          <a:lstStyle/>
          <a:p>
            <a:pPr algn="ctr"/>
            <a:r>
              <a:rPr kumimoji="1" lang="en-US" altLang="ja-JP" dirty="0"/>
              <a:t>A4</a:t>
            </a:r>
          </a:p>
        </p:txBody>
      </p:sp>
      <p:sp>
        <p:nvSpPr>
          <p:cNvPr id="14" name="テキスト ボックス 13">
            <a:extLst>
              <a:ext uri="{FF2B5EF4-FFF2-40B4-BE49-F238E27FC236}">
                <a16:creationId xmlns:a16="http://schemas.microsoft.com/office/drawing/2014/main" id="{1D2E60A8-AFA6-B584-D65D-97FC340C5492}"/>
              </a:ext>
            </a:extLst>
          </p:cNvPr>
          <p:cNvSpPr txBox="1"/>
          <p:nvPr/>
        </p:nvSpPr>
        <p:spPr>
          <a:xfrm>
            <a:off x="2437574" y="847970"/>
            <a:ext cx="4172103" cy="1354217"/>
          </a:xfrm>
          <a:prstGeom prst="rect">
            <a:avLst/>
          </a:prstGeom>
          <a:noFill/>
        </p:spPr>
        <p:txBody>
          <a:bodyPr wrap="square" rtlCol="0">
            <a:spAutoFit/>
          </a:bodyPr>
          <a:lstStyle/>
          <a:p>
            <a:r>
              <a:rPr kumimoji="1" lang="ja-JP" altLang="en-US" dirty="0"/>
              <a:t>　</a:t>
            </a:r>
            <a:r>
              <a:rPr kumimoji="1" lang="ja-JP" altLang="en-US" sz="800" dirty="0"/>
              <a:t>現在の国保の保険料は、市町村が、市町村ごとにかかった医療費や財政状況などを参考に決定しています。今後、少子高齢化や医療の高度化によって、加入者数が減少する一方、１人当たり医療費が増加することが予想されます。これにより、特に加入者数の少ない小規模市町村においては財政運営が不安定になり、ひとたび高額な医療費が発</a:t>
            </a:r>
          </a:p>
          <a:p>
            <a:r>
              <a:rPr kumimoji="1" lang="ja-JP" altLang="en-US" sz="800" dirty="0"/>
              <a:t>生した場合、その市町村にお住まいの加入者の保険料を引き上げざるを得なくなるリスクが高まります。</a:t>
            </a:r>
          </a:p>
          <a:p>
            <a:r>
              <a:rPr kumimoji="1" lang="ja-JP" altLang="en-US" sz="800" dirty="0"/>
              <a:t>　そのため、</a:t>
            </a:r>
            <a:r>
              <a:rPr kumimoji="1" lang="ja-JP" altLang="en-US" sz="800" b="1" dirty="0"/>
              <a:t>市町村ごとで保険料を負担し支え合っている仕組みを県全体で支え合う仕組みに変える「保険料水準の統一」</a:t>
            </a:r>
            <a:r>
              <a:rPr kumimoji="1" lang="ja-JP" altLang="en-US" sz="800" dirty="0"/>
              <a:t>を進め、ある市町村で起きた保険料の増加リスクを県全体で分かち合い、国保を安定的で持続可能な制度に変えていくことが必要です。</a:t>
            </a:r>
          </a:p>
        </p:txBody>
      </p:sp>
      <p:sp>
        <p:nvSpPr>
          <p:cNvPr id="15" name="テキスト ボックス 14">
            <a:extLst>
              <a:ext uri="{FF2B5EF4-FFF2-40B4-BE49-F238E27FC236}">
                <a16:creationId xmlns:a16="http://schemas.microsoft.com/office/drawing/2014/main" id="{D325C2A9-C95C-FAC3-C392-6FF03F0C1C64}"/>
              </a:ext>
            </a:extLst>
          </p:cNvPr>
          <p:cNvSpPr txBox="1"/>
          <p:nvPr/>
        </p:nvSpPr>
        <p:spPr>
          <a:xfrm>
            <a:off x="2394104" y="2417663"/>
            <a:ext cx="4172103" cy="830997"/>
          </a:xfrm>
          <a:prstGeom prst="rect">
            <a:avLst/>
          </a:prstGeom>
          <a:noFill/>
        </p:spPr>
        <p:txBody>
          <a:bodyPr wrap="square" rtlCol="0">
            <a:spAutoFit/>
          </a:bodyPr>
          <a:lstStyle/>
          <a:p>
            <a:r>
              <a:rPr kumimoji="1" lang="ja-JP" altLang="en-US" sz="800" dirty="0"/>
              <a:t>　将来的に「県内のどの市町村に住んでいても、同じ所得水準・世帯構成であれば同じ保険料」になることを目指し、</a:t>
            </a:r>
            <a:r>
              <a:rPr kumimoji="1" lang="ja-JP" altLang="en-US" sz="800" b="1" dirty="0"/>
              <a:t>令和７年度から段階的に</a:t>
            </a:r>
            <a:r>
              <a:rPr kumimoji="1" lang="ja-JP" altLang="en-US" sz="800" dirty="0"/>
              <a:t>保険料水準統一の取組を進めていきます。</a:t>
            </a:r>
          </a:p>
          <a:p>
            <a:r>
              <a:rPr kumimoji="1" lang="ja-JP" altLang="en-US" sz="800" dirty="0"/>
              <a:t>　統一を進めることによって、保険料は県の平均に近づいていくことになります。そのため、今まで医療費が低いことにより保険料を抑えられてきた市町村においては、保険料が増加する場合があります。</a:t>
            </a:r>
          </a:p>
        </p:txBody>
      </p:sp>
      <p:sp>
        <p:nvSpPr>
          <p:cNvPr id="16" name="テキスト ボックス 15">
            <a:extLst>
              <a:ext uri="{FF2B5EF4-FFF2-40B4-BE49-F238E27FC236}">
                <a16:creationId xmlns:a16="http://schemas.microsoft.com/office/drawing/2014/main" id="{14E2CACA-FD60-BCE5-9364-0549C01A6EB7}"/>
              </a:ext>
            </a:extLst>
          </p:cNvPr>
          <p:cNvSpPr txBox="1"/>
          <p:nvPr/>
        </p:nvSpPr>
        <p:spPr>
          <a:xfrm>
            <a:off x="2394104" y="4107515"/>
            <a:ext cx="4172103" cy="584775"/>
          </a:xfrm>
          <a:prstGeom prst="rect">
            <a:avLst/>
          </a:prstGeom>
          <a:noFill/>
        </p:spPr>
        <p:txBody>
          <a:bodyPr wrap="square" rtlCol="0">
            <a:spAutoFit/>
          </a:bodyPr>
          <a:lstStyle/>
          <a:p>
            <a:r>
              <a:rPr kumimoji="1" lang="ja-JP" altLang="en-US" sz="800" dirty="0"/>
              <a:t>　国は、都道府県単位での安定的な国保財政の運営を確保するために、令和６年度から令和</a:t>
            </a:r>
            <a:r>
              <a:rPr kumimoji="1" lang="en-US" altLang="ja-JP" sz="800" dirty="0"/>
              <a:t>11</a:t>
            </a:r>
            <a:r>
              <a:rPr kumimoji="1" lang="ja-JP" altLang="en-US" sz="800" dirty="0"/>
              <a:t>年度までを、保険料水準の統一に向けた取組を加速化させる期間と位置付けています。</a:t>
            </a:r>
          </a:p>
          <a:p>
            <a:r>
              <a:rPr kumimoji="1" lang="ja-JP" altLang="en-US" sz="800" dirty="0"/>
              <a:t>　現在、全ての都道府県において、保険料水準の統一に向けた取組が進められています。</a:t>
            </a:r>
          </a:p>
        </p:txBody>
      </p:sp>
      <p:sp>
        <p:nvSpPr>
          <p:cNvPr id="17" name="テキスト ボックス 16">
            <a:extLst>
              <a:ext uri="{FF2B5EF4-FFF2-40B4-BE49-F238E27FC236}">
                <a16:creationId xmlns:a16="http://schemas.microsoft.com/office/drawing/2014/main" id="{209E6684-7AB6-F21C-D999-137283C65333}"/>
              </a:ext>
            </a:extLst>
          </p:cNvPr>
          <p:cNvSpPr txBox="1"/>
          <p:nvPr/>
        </p:nvSpPr>
        <p:spPr>
          <a:xfrm>
            <a:off x="2355448" y="5705481"/>
            <a:ext cx="4172103" cy="1200329"/>
          </a:xfrm>
          <a:prstGeom prst="rect">
            <a:avLst/>
          </a:prstGeom>
          <a:noFill/>
        </p:spPr>
        <p:txBody>
          <a:bodyPr wrap="square" rtlCol="0">
            <a:spAutoFit/>
          </a:bodyPr>
          <a:lstStyle/>
          <a:p>
            <a:r>
              <a:rPr kumimoji="1" lang="ja-JP" altLang="en-US" sz="800" dirty="0"/>
              <a:t>　令和６年３月に策定した第３期福島県国民健康保険運営方針（</a:t>
            </a:r>
            <a:r>
              <a:rPr kumimoji="1" lang="en-US" altLang="ja-JP" sz="800" dirty="0"/>
              <a:t>※</a:t>
            </a:r>
            <a:r>
              <a:rPr kumimoji="1" lang="ja-JP" altLang="en-US" sz="800" dirty="0"/>
              <a:t>）において、保険料水準の統一に関して次のことを明記しています。</a:t>
            </a:r>
          </a:p>
          <a:p>
            <a:r>
              <a:rPr kumimoji="1" lang="ja-JP" altLang="en-US" sz="800" dirty="0"/>
              <a:t>●令和７年度から段階的に保険料水準統一の取組を進めます。</a:t>
            </a:r>
          </a:p>
          <a:p>
            <a:r>
              <a:rPr kumimoji="1" lang="ja-JP" altLang="en-US" sz="800" dirty="0"/>
              <a:t>●保険料の上昇を抑制するため、医療費適正化、県民の健康づくりなどを推進するとともに、地域により異なる医療費水準の格差是正といった課題解決に取り組みます。</a:t>
            </a:r>
            <a:endParaRPr kumimoji="1" lang="en-US" altLang="ja-JP" sz="800" dirty="0"/>
          </a:p>
          <a:p>
            <a:r>
              <a:rPr kumimoji="1" lang="ja-JP" altLang="en-US" sz="800" dirty="0"/>
              <a:t>●今後、統一までの道順を示すロードマップを令和８年度までに作成します。</a:t>
            </a:r>
            <a:endParaRPr kumimoji="1" lang="en-US" altLang="ja-JP" sz="800" dirty="0"/>
          </a:p>
          <a:p>
            <a:endParaRPr kumimoji="1" lang="en-US" altLang="ja-JP" sz="800" dirty="0"/>
          </a:p>
          <a:p>
            <a:r>
              <a:rPr kumimoji="1" lang="en-US" altLang="ja-JP" sz="800" dirty="0"/>
              <a:t>※</a:t>
            </a:r>
            <a:r>
              <a:rPr kumimoji="1" lang="ja-JP" altLang="en-US" sz="800" dirty="0"/>
              <a:t>国民健康保険運営方針とは、福島県と県内市町村が国民健康保険を共同運営するため　</a:t>
            </a:r>
            <a:endParaRPr kumimoji="1" lang="en-US" altLang="ja-JP" sz="800" dirty="0"/>
          </a:p>
          <a:p>
            <a:r>
              <a:rPr kumimoji="1" lang="ja-JP" altLang="en-US" sz="800" dirty="0"/>
              <a:t>　の統一的な方針です。</a:t>
            </a:r>
          </a:p>
        </p:txBody>
      </p:sp>
      <p:sp>
        <p:nvSpPr>
          <p:cNvPr id="18" name="テキスト ボックス 17">
            <a:extLst>
              <a:ext uri="{FF2B5EF4-FFF2-40B4-BE49-F238E27FC236}">
                <a16:creationId xmlns:a16="http://schemas.microsoft.com/office/drawing/2014/main" id="{43B20679-C337-B455-0BCB-129EC134B74D}"/>
              </a:ext>
            </a:extLst>
          </p:cNvPr>
          <p:cNvSpPr txBox="1"/>
          <p:nvPr/>
        </p:nvSpPr>
        <p:spPr>
          <a:xfrm>
            <a:off x="581776" y="5705481"/>
            <a:ext cx="983848" cy="1015663"/>
          </a:xfrm>
          <a:prstGeom prst="rect">
            <a:avLst/>
          </a:prstGeom>
          <a:noFill/>
          <a:ln>
            <a:solidFill>
              <a:schemeClr val="tx1"/>
            </a:solidFill>
          </a:ln>
        </p:spPr>
        <p:txBody>
          <a:bodyPr wrap="square" rtlCol="0">
            <a:spAutoFit/>
          </a:bodyPr>
          <a:lstStyle/>
          <a:p>
            <a:pPr algn="ctr"/>
            <a:endParaRPr kumimoji="1" lang="en-US" altLang="ja-JP" dirty="0"/>
          </a:p>
          <a:p>
            <a:pPr algn="ctr"/>
            <a:r>
              <a:rPr kumimoji="1" lang="en-US" altLang="ja-JP" dirty="0"/>
              <a:t>Q4</a:t>
            </a:r>
          </a:p>
          <a:p>
            <a:pPr algn="ctr"/>
            <a:r>
              <a:rPr kumimoji="1" lang="ja-JP" altLang="en-US" sz="800" dirty="0"/>
              <a:t>今後、どのように統一を進めていくの？</a:t>
            </a:r>
            <a:endParaRPr kumimoji="1" lang="en-US" altLang="ja-JP" sz="800" dirty="0"/>
          </a:p>
        </p:txBody>
      </p:sp>
    </p:spTree>
    <p:extLst>
      <p:ext uri="{BB962C8B-B14F-4D97-AF65-F5344CB8AC3E}">
        <p14:creationId xmlns:p14="http://schemas.microsoft.com/office/powerpoint/2010/main" val="231274654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73</TotalTime>
  <Words>902</Words>
  <Application>Microsoft Office PowerPoint</Application>
  <PresentationFormat>A4 210 x 297 mm</PresentationFormat>
  <Paragraphs>101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游明朝</vt:lpstr>
      <vt:lpstr>Aptos</vt:lpstr>
      <vt:lpstr>Aptos Display</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一條 隼人</dc:creator>
  <cp:lastModifiedBy>一條 隼人</cp:lastModifiedBy>
  <cp:revision>5</cp:revision>
  <cp:lastPrinted>2025-03-26T06:53:12Z</cp:lastPrinted>
  <dcterms:created xsi:type="dcterms:W3CDTF">2025-03-26T05:40:08Z</dcterms:created>
  <dcterms:modified xsi:type="dcterms:W3CDTF">2025-03-26T06:53:13Z</dcterms:modified>
</cp:coreProperties>
</file>